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sldIdLst>
    <p:sldId id="305" r:id="rId5"/>
    <p:sldId id="312" r:id="rId6"/>
    <p:sldId id="313" r:id="rId7"/>
    <p:sldId id="314" r:id="rId8"/>
    <p:sldId id="311" r:id="rId9"/>
    <p:sldId id="318" r:id="rId10"/>
    <p:sldId id="315" r:id="rId11"/>
    <p:sldId id="31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5981" autoAdjust="0"/>
  </p:normalViewPr>
  <p:slideViewPr>
    <p:cSldViewPr snapToGrid="0">
      <p:cViewPr varScale="1">
        <p:scale>
          <a:sx n="73" d="100"/>
          <a:sy n="73" d="100"/>
        </p:scale>
        <p:origin x="20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DD6B6-E1EF-45D1-A02C-87EA87A4AA0F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A9CEA-FF52-48A6-8481-8D2ADE8B339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5699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As a gamer, I get asked a lot by my non-gaming friends and family on what platform to get for them and/or their family.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During the discovery phase of this project, we stumbled upon a dataset which allowed us to analyse games released </a:t>
            </a:r>
            <a:r>
              <a:rPr lang="en-AU"/>
              <a:t>by gaming </a:t>
            </a:r>
            <a:r>
              <a:rPr lang="en-AU" dirty="0"/>
              <a:t>p</a:t>
            </a:r>
            <a:r>
              <a:rPr lang="en-AU"/>
              <a:t>latform</a:t>
            </a:r>
            <a:r>
              <a:rPr lang="en-AU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We created a Web Page where users could see a summary of games released per gaming platform to help them decide which gaming platform is more suitable for them and/or their family.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Our hypothesis is that Nintendo based gaming platform is more suitable for families with young children (based on their marketing campaign).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During this presentation: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David will give you more information about the data;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Dhiren will cover the work flow that we have adopted in creating this website;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Sarah will explain the nuts and bolts that makes this website tick and will give you a demonstration of the website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 err="1"/>
              <a:t>Maica</a:t>
            </a:r>
            <a:r>
              <a:rPr lang="en-AU" dirty="0"/>
              <a:t> will summarise our experiences in creating this website as well as cover our overall conclusion.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A9CEA-FF52-48A6-8481-8D2ADE8B339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837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Games Insight By Gaming Platform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sz="1800" dirty="0">
                <a:solidFill>
                  <a:srgbClr val="FC05CB"/>
                </a:solidFill>
              </a:rPr>
              <a:t>Sarah Casauria</a:t>
            </a:r>
          </a:p>
          <a:p>
            <a:pPr algn="l"/>
            <a:r>
              <a:rPr lang="en-US" sz="1800" dirty="0">
                <a:solidFill>
                  <a:srgbClr val="FC05CB"/>
                </a:solidFill>
              </a:rPr>
              <a:t>Brandon Lee</a:t>
            </a:r>
          </a:p>
          <a:p>
            <a:pPr algn="l"/>
            <a:r>
              <a:rPr lang="en-US" sz="1800" dirty="0">
                <a:solidFill>
                  <a:srgbClr val="FC05CB"/>
                </a:solidFill>
              </a:rPr>
              <a:t>David Cheung</a:t>
            </a:r>
          </a:p>
          <a:p>
            <a:pPr algn="l"/>
            <a:r>
              <a:rPr lang="en-US" sz="1800" dirty="0">
                <a:solidFill>
                  <a:srgbClr val="FC05CB"/>
                </a:solidFill>
              </a:rPr>
              <a:t>Dhiren Patel</a:t>
            </a:r>
          </a:p>
          <a:p>
            <a:pPr algn="l"/>
            <a:r>
              <a:rPr lang="en-US" sz="1800" dirty="0">
                <a:solidFill>
                  <a:srgbClr val="FC05CB"/>
                </a:solidFill>
              </a:rPr>
              <a:t>Maica Tran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66153-98AB-4445-E9D5-DA04AD1D1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B1A2E-EA57-36D9-2D4B-4CDDAC23C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Looking at games released by various gaming platform.</a:t>
            </a:r>
          </a:p>
          <a:p>
            <a:r>
              <a:rPr lang="en-AU" dirty="0"/>
              <a:t>Gaining insight to which gaming platform is best suited for them and/or their family.</a:t>
            </a:r>
          </a:p>
          <a:p>
            <a:r>
              <a:rPr lang="en-AU" dirty="0"/>
              <a:t>Hypothesis – Nintendo based platforms will be better suited for young children.</a:t>
            </a:r>
          </a:p>
        </p:txBody>
      </p:sp>
    </p:spTree>
    <p:extLst>
      <p:ext uri="{BB962C8B-B14F-4D97-AF65-F5344CB8AC3E}">
        <p14:creationId xmlns:p14="http://schemas.microsoft.com/office/powerpoint/2010/main" val="3330690238"/>
      </p:ext>
    </p:extLst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166E-85E2-8E07-5873-9D04278C1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96EC8-20EC-59B9-EE85-A03B80DC2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Data obtained from Kaggle</a:t>
            </a:r>
          </a:p>
          <a:p>
            <a:r>
              <a:rPr lang="en-AU" dirty="0"/>
              <a:t>Data is transformed:</a:t>
            </a:r>
          </a:p>
          <a:p>
            <a:pPr lvl="1"/>
            <a:r>
              <a:rPr lang="en-AU" dirty="0"/>
              <a:t>Cleansed (NaN removed);</a:t>
            </a:r>
          </a:p>
          <a:p>
            <a:pPr lvl="1"/>
            <a:r>
              <a:rPr lang="en-AU" dirty="0"/>
              <a:t>Summarised data by gaming platform;</a:t>
            </a:r>
          </a:p>
          <a:p>
            <a:r>
              <a:rPr lang="en-AU" dirty="0"/>
              <a:t>Imported into mongoDB atlas</a:t>
            </a:r>
          </a:p>
        </p:txBody>
      </p:sp>
    </p:spTree>
    <p:extLst>
      <p:ext uri="{BB962C8B-B14F-4D97-AF65-F5344CB8AC3E}">
        <p14:creationId xmlns:p14="http://schemas.microsoft.com/office/powerpoint/2010/main" val="31605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4D77-A91E-5298-39AA-7B881CD25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Work Flow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92DF24E-A06E-F622-23AC-29AD20F8F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1"/>
          <a:stretch/>
        </p:blipFill>
        <p:spPr>
          <a:xfrm>
            <a:off x="1819563" y="1866900"/>
            <a:ext cx="8275781" cy="4647252"/>
          </a:xfrm>
        </p:spPr>
      </p:pic>
    </p:spTree>
    <p:extLst>
      <p:ext uri="{BB962C8B-B14F-4D97-AF65-F5344CB8AC3E}">
        <p14:creationId xmlns:p14="http://schemas.microsoft.com/office/powerpoint/2010/main" val="20871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JavaScript Development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1AA589-1EB3-E6CE-9185-705641247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Libraries used:</a:t>
            </a:r>
          </a:p>
          <a:p>
            <a:pPr lvl="1"/>
            <a:r>
              <a:rPr lang="en-AU" dirty="0"/>
              <a:t>D3.js</a:t>
            </a:r>
          </a:p>
          <a:p>
            <a:pPr lvl="2"/>
            <a:r>
              <a:rPr lang="en-AU" dirty="0"/>
              <a:t>Import JSON data from Flask</a:t>
            </a:r>
          </a:p>
          <a:p>
            <a:pPr lvl="2"/>
            <a:r>
              <a:rPr lang="en-AU" dirty="0"/>
              <a:t>Append JSON data to HTML elements</a:t>
            </a:r>
          </a:p>
          <a:p>
            <a:pPr lvl="1"/>
            <a:r>
              <a:rPr lang="en-AU" dirty="0"/>
              <a:t>Plotly.js</a:t>
            </a:r>
          </a:p>
          <a:p>
            <a:pPr lvl="2"/>
            <a:r>
              <a:rPr lang="en-AU" dirty="0"/>
              <a:t>Create gauge plots for critic and user scores</a:t>
            </a:r>
          </a:p>
          <a:p>
            <a:pPr lvl="1"/>
            <a:r>
              <a:rPr lang="en-AU" dirty="0"/>
              <a:t>Chart.js</a:t>
            </a:r>
          </a:p>
          <a:p>
            <a:pPr lvl="2"/>
            <a:r>
              <a:rPr lang="en-AU" dirty="0"/>
              <a:t>Create bar plot for average sales by region</a:t>
            </a:r>
          </a:p>
          <a:p>
            <a:pPr lvl="2"/>
            <a:r>
              <a:rPr lang="en-AU" dirty="0"/>
              <a:t>Create pie charts for distribution of game ratings and genres</a:t>
            </a:r>
          </a:p>
          <a:p>
            <a:endParaRPr lang="en-AU" dirty="0"/>
          </a:p>
        </p:txBody>
      </p:sp>
      <p:pic>
        <p:nvPicPr>
          <p:cNvPr id="1026" name="Picture 2" descr="GitHub - d3/d3-logo: D3 brand assets.">
            <a:extLst>
              <a:ext uri="{FF2B5EF4-FFF2-40B4-BE49-F238E27FC236}">
                <a16:creationId xmlns:a16="http://schemas.microsoft.com/office/drawing/2014/main" id="{C61E8EBD-3894-66E3-856E-6C066D122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438" y="2076116"/>
            <a:ext cx="961103" cy="96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DB5CBD6-44F8-AFF3-AF61-6AF50F952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790" y="3107198"/>
            <a:ext cx="3364397" cy="11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art.js · GitHub">
            <a:extLst>
              <a:ext uri="{FF2B5EF4-FFF2-40B4-BE49-F238E27FC236}">
                <a16:creationId xmlns:a16="http://schemas.microsoft.com/office/drawing/2014/main" id="{E2F9BBFB-F5E4-699C-EDF3-921D7B44F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213" y="4242260"/>
            <a:ext cx="1479550" cy="14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26B8A-89E8-D5A2-6D63-F29300C82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AU" dirty="0"/>
              <a:t>Graphs and Charts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C9CC8-5273-9126-C092-D44B6B9C9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641" y="659342"/>
            <a:ext cx="6889687" cy="295044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AU" sz="1500" dirty="0"/>
              <a:t>Created six functions:</a:t>
            </a:r>
          </a:p>
          <a:p>
            <a:pPr lvl="1">
              <a:lnSpc>
                <a:spcPct val="90000"/>
              </a:lnSpc>
            </a:pPr>
            <a:r>
              <a:rPr lang="en-AU" sz="1500" dirty="0"/>
              <a:t>Initialise visualisations with first platform loaded into dropdown</a:t>
            </a:r>
          </a:p>
          <a:p>
            <a:pPr lvl="1">
              <a:lnSpc>
                <a:spcPct val="90000"/>
              </a:lnSpc>
            </a:pPr>
            <a:r>
              <a:rPr lang="en-AU" sz="1500" dirty="0"/>
              <a:t>Build metadata table</a:t>
            </a:r>
          </a:p>
          <a:p>
            <a:pPr lvl="1">
              <a:lnSpc>
                <a:spcPct val="90000"/>
              </a:lnSpc>
            </a:pPr>
            <a:r>
              <a:rPr lang="en-AU" sz="1500" dirty="0"/>
              <a:t>Build stacked bar chart for average sales</a:t>
            </a:r>
          </a:p>
          <a:p>
            <a:pPr lvl="1">
              <a:lnSpc>
                <a:spcPct val="90000"/>
              </a:lnSpc>
            </a:pPr>
            <a:r>
              <a:rPr lang="en-AU" sz="1500" dirty="0"/>
              <a:t>Build pie charts for distribution of ratings and genres</a:t>
            </a:r>
          </a:p>
          <a:p>
            <a:pPr lvl="1">
              <a:lnSpc>
                <a:spcPct val="90000"/>
              </a:lnSpc>
            </a:pPr>
            <a:r>
              <a:rPr lang="en-AU" sz="1500" dirty="0"/>
              <a:t>Build gauge charts for critic and user scores</a:t>
            </a:r>
          </a:p>
          <a:p>
            <a:pPr lvl="1">
              <a:lnSpc>
                <a:spcPct val="90000"/>
              </a:lnSpc>
            </a:pPr>
            <a:r>
              <a:rPr lang="en-AU" sz="1500" dirty="0"/>
              <a:t>Upon changing dropdown option, rebuild graphs for selected platform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71A0A9-707B-8EB7-8947-99D55FCE4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164" y="4062394"/>
            <a:ext cx="6426317" cy="16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4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BDADC-688F-FE6F-5D3D-463B086D4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 Of Website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58E766-203F-5079-C061-BE15FF8BD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204" y="2076450"/>
            <a:ext cx="9106067" cy="3714750"/>
          </a:xfrm>
        </p:spPr>
      </p:pic>
    </p:spTree>
    <p:extLst>
      <p:ext uri="{BB962C8B-B14F-4D97-AF65-F5344CB8AC3E}">
        <p14:creationId xmlns:p14="http://schemas.microsoft.com/office/powerpoint/2010/main" val="391641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B259E-09E2-41E7-F0E4-7959AD4F7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D0AA3-AA5B-FD5A-C33C-F025488A0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The data supports the hypothesis – Nintendo based platform is better suited for young kids.</a:t>
            </a:r>
          </a:p>
          <a:p>
            <a:r>
              <a:rPr lang="en-AU" dirty="0"/>
              <a:t>For adult gamers XBOX One is better suited.</a:t>
            </a:r>
          </a:p>
          <a:p>
            <a:r>
              <a:rPr lang="en-AU" dirty="0"/>
              <a:t>Non Nintendo based Platforms was observed to have a higher frequency of M rated games in modern gaming.</a:t>
            </a:r>
          </a:p>
          <a:p>
            <a:r>
              <a:rPr lang="en-AU" dirty="0"/>
              <a:t>Challenges faced during this project:</a:t>
            </a:r>
          </a:p>
          <a:p>
            <a:pPr lvl="1"/>
            <a:r>
              <a:rPr lang="en-AU" dirty="0"/>
              <a:t>Had to use a JavaScript library that was not taught.</a:t>
            </a:r>
          </a:p>
          <a:p>
            <a:pPr lvl="1"/>
            <a:r>
              <a:rPr lang="en-AU" dirty="0"/>
              <a:t>Troubleshooting using online research was difficult.</a:t>
            </a:r>
          </a:p>
          <a:p>
            <a:pPr lvl="1"/>
            <a:r>
              <a:rPr lang="en-AU" dirty="0"/>
              <a:t>Issues with flask code.</a:t>
            </a:r>
          </a:p>
          <a:p>
            <a:pPr lvl="1"/>
            <a:r>
              <a:rPr lang="en-AU" dirty="0"/>
              <a:t>JavaScript was fiddly.</a:t>
            </a:r>
          </a:p>
        </p:txBody>
      </p:sp>
    </p:spTree>
    <p:extLst>
      <p:ext uri="{BB962C8B-B14F-4D97-AF65-F5344CB8AC3E}">
        <p14:creationId xmlns:p14="http://schemas.microsoft.com/office/powerpoint/2010/main" val="246961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{014AADFC-118B-4978-8E41-EBDE4F73DF40}tf00934815_win32</Template>
  <TotalTime>97</TotalTime>
  <Words>445</Words>
  <Application>Microsoft Office PowerPoint</Application>
  <PresentationFormat>Widescreen</PresentationFormat>
  <Paragraphs>55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Goudy Old Style</vt:lpstr>
      <vt:lpstr>Wingdings 2</vt:lpstr>
      <vt:lpstr>SlateVTI</vt:lpstr>
      <vt:lpstr>Games Insight By Gaming Platform</vt:lpstr>
      <vt:lpstr>Introduction</vt:lpstr>
      <vt:lpstr>Data</vt:lpstr>
      <vt:lpstr>Work Flow Diagram</vt:lpstr>
      <vt:lpstr>JavaScript Development</vt:lpstr>
      <vt:lpstr>Graphs and Charts Generation</vt:lpstr>
      <vt:lpstr>Demo Of Website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Insight By Gaming Platform</dc:title>
  <dc:creator>Brandon-James Lee</dc:creator>
  <cp:lastModifiedBy>Brandon-James Lee</cp:lastModifiedBy>
  <cp:revision>4</cp:revision>
  <dcterms:created xsi:type="dcterms:W3CDTF">2022-06-20T10:41:24Z</dcterms:created>
  <dcterms:modified xsi:type="dcterms:W3CDTF">2022-06-21T08:47:59Z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